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3" r:id="rId2"/>
  </p:sldMasterIdLst>
  <p:notesMasterIdLst>
    <p:notesMasterId r:id="rId46"/>
  </p:notesMasterIdLst>
  <p:handoutMasterIdLst>
    <p:handoutMasterId r:id="rId47"/>
  </p:handoutMasterIdLst>
  <p:sldIdLst>
    <p:sldId id="2142534304" r:id="rId3"/>
    <p:sldId id="2142534305" r:id="rId4"/>
    <p:sldId id="2142534323" r:id="rId5"/>
    <p:sldId id="2142534354" r:id="rId6"/>
    <p:sldId id="2142534324" r:id="rId7"/>
    <p:sldId id="2142534356" r:id="rId8"/>
    <p:sldId id="2142534352" r:id="rId9"/>
    <p:sldId id="2142534353" r:id="rId10"/>
    <p:sldId id="2142534343" r:id="rId11"/>
    <p:sldId id="2142534358" r:id="rId12"/>
    <p:sldId id="2142534341" r:id="rId13"/>
    <p:sldId id="2142534345" r:id="rId14"/>
    <p:sldId id="2142534348" r:id="rId15"/>
    <p:sldId id="2142534361" r:id="rId16"/>
    <p:sldId id="2142534355" r:id="rId17"/>
    <p:sldId id="2142534349" r:id="rId18"/>
    <p:sldId id="2142534363" r:id="rId19"/>
    <p:sldId id="2142534364" r:id="rId20"/>
    <p:sldId id="2142534365" r:id="rId21"/>
    <p:sldId id="2142534366" r:id="rId22"/>
    <p:sldId id="2142534367" r:id="rId23"/>
    <p:sldId id="2142534369" r:id="rId24"/>
    <p:sldId id="2142534346" r:id="rId25"/>
    <p:sldId id="2142534303" r:id="rId26"/>
    <p:sldId id="2142534308" r:id="rId27"/>
    <p:sldId id="2142534333" r:id="rId28"/>
    <p:sldId id="2142534331" r:id="rId29"/>
    <p:sldId id="2142534350" r:id="rId30"/>
    <p:sldId id="2142534332" r:id="rId31"/>
    <p:sldId id="2142534313" r:id="rId32"/>
    <p:sldId id="2142534351" r:id="rId33"/>
    <p:sldId id="2142534314" r:id="rId34"/>
    <p:sldId id="2142534315" r:id="rId35"/>
    <p:sldId id="2142534316" r:id="rId36"/>
    <p:sldId id="2142534317" r:id="rId37"/>
    <p:sldId id="2142534318" r:id="rId38"/>
    <p:sldId id="2142534336" r:id="rId39"/>
    <p:sldId id="2142534319" r:id="rId40"/>
    <p:sldId id="2142534335" r:id="rId41"/>
    <p:sldId id="2142534334" r:id="rId42"/>
    <p:sldId id="2142534359" r:id="rId43"/>
    <p:sldId id="2142534340" r:id="rId44"/>
    <p:sldId id="2142534360" r:id="rId45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FFB600"/>
    <a:srgbClr val="1670FF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2C38-A525-18FA-A29D-1ED1156B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4F861-D243-FB68-34F2-786E56BA5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3281-1C46-E951-0DBB-6E2E23B84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261F4-661B-FD14-A27E-086CB1B2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2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92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48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350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6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782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80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3028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75346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5211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70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0157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629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11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8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91846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32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6355683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02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617787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489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21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355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01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693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30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14858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61147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318935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798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3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0228178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16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958813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20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48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5566233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679949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4891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6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16457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2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40.svg"/><Relationship Id="rId5" Type="http://schemas.openxmlformats.org/officeDocument/2006/relationships/image" Target="../media/image20.sv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20.svg"/><Relationship Id="rId10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4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8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82.pn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71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Modern Buildable Projects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with IBM </a:t>
            </a:r>
            <a:r>
              <a:rPr lang="en-US" sz="3400" dirty="0" err="1">
                <a:latin typeface="+mj-lt"/>
              </a:rPr>
              <a:t>i</a:t>
            </a:r>
            <a:r>
              <a:rPr lang="en-US" sz="3400" dirty="0">
                <a:latin typeface="+mj-lt"/>
              </a:rPr>
              <a:t>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4470888"/>
            <a:ext cx="5146431" cy="205585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Edmund Reinhardt, IBM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</a:rPr>
              <a:t>Product Architect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Solutions for IBM </a:t>
            </a:r>
            <a:r>
              <a:rPr lang="en-US" sz="1500" dirty="0" err="1">
                <a:latin typeface="+mj-lt"/>
              </a:rPr>
              <a:t>i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  <a:hlinkClick r:id="rId2"/>
              </a:rPr>
              <a:t>edmund.reinhardt@ca.ibm.com</a:t>
            </a:r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3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What are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6F277-59D9-9DAE-28E2-A694D647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098626-E336-1AED-5D4F-DA9FFBE0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What is Bob and how to use it?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86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Defining targets with Rules.mk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16499" y="429178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27401" y="5691650"/>
            <a:ext cx="5486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62695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</p:cNvCxnSpPr>
          <p:nvPr/>
        </p:nvCxnSpPr>
        <p:spPr>
          <a:xfrm flipH="1">
            <a:off x="7927875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AF3A96-9D3B-E35A-CD1E-0EAA48C70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785" y="3607760"/>
            <a:ext cx="5475740" cy="2063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05501" y="4243663"/>
            <a:ext cx="2910998" cy="3943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172D-6A4B-E9E5-39CE-AAC6FE39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85DD1-7B46-B9A4-DE2F-5A30737C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Variables in Rules.mk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59D0-34A9-34E8-A915-97EB7FB6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2" y="2505174"/>
            <a:ext cx="5087282" cy="2122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713B-CA4D-07B3-8ECA-9C194D7C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40" y="2505174"/>
            <a:ext cx="5307441" cy="2122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1910FF09-1EB4-B907-0C54-53A31D9488BC}"/>
              </a:ext>
            </a:extLst>
          </p:cNvPr>
          <p:cNvSpPr txBox="1">
            <a:spLocks/>
          </p:cNvSpPr>
          <p:nvPr/>
        </p:nvSpPr>
        <p:spPr>
          <a:xfrm>
            <a:off x="0" y="2047494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Declare variables to override compile settings for multiple targets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4D2CE8-BABF-0204-E8B0-0E6935690157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631834" y="3566663"/>
            <a:ext cx="84580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2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10087-FD3F-0F2F-F0E4-595C2A839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6A65F1-4F37-70C5-65B1-715F7FA1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Wildcarding in Rules.mk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E0B827D-2B88-0951-32F5-0B2FA1245616}"/>
              </a:ext>
            </a:extLst>
          </p:cNvPr>
          <p:cNvSpPr txBox="1">
            <a:spLocks/>
          </p:cNvSpPr>
          <p:nvPr/>
        </p:nvSpPr>
        <p:spPr>
          <a:xfrm>
            <a:off x="0" y="1624573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Use wildcarding when you have files that create objects of the same type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725687-54B6-1861-F467-5F93471D0A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937651" y="3526800"/>
            <a:ext cx="1416125" cy="77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B9C1F0-EC1D-8016-D8F1-8043491A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9" y="2108535"/>
            <a:ext cx="4518081" cy="2851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CF6E1-AE66-AEDB-8EA6-DEFB270A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6" y="2108534"/>
            <a:ext cx="5349784" cy="2851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81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4517-240F-9BAD-7D2C-431FDA50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47ED2-B83F-91EF-CE46-832C40B9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Overriding Wildcards in Rules.mk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9CFA13E-50AA-4774-856B-4AF4A94650E8}"/>
              </a:ext>
            </a:extLst>
          </p:cNvPr>
          <p:cNvSpPr txBox="1">
            <a:spLocks/>
          </p:cNvSpPr>
          <p:nvPr/>
        </p:nvSpPr>
        <p:spPr>
          <a:xfrm>
            <a:off x="0" y="1258814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Explicitly defined compile options take precedence over wildcarding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7A68F-57EF-FE43-D416-212DE518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46" y="1778319"/>
            <a:ext cx="6038107" cy="41301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71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What are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is Bob and how to use it?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E1CB-5E3E-AC3F-54F6-2C367816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BB1712-2A6E-4E89-6BC0-4A6A0C36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Supported Object Types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8C180EB-9EF6-0FEF-3A08-4AB0313A2F72}"/>
              </a:ext>
            </a:extLst>
          </p:cNvPr>
          <p:cNvSpPr txBox="1">
            <a:spLocks/>
          </p:cNvSpPr>
          <p:nvPr/>
        </p:nvSpPr>
        <p:spPr>
          <a:xfrm>
            <a:off x="2021396" y="1881361"/>
            <a:ext cx="3924219" cy="638191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These IBM </a:t>
            </a:r>
            <a:r>
              <a:rPr lang="en-US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source types can be compiled directly from the IFS …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4E893-4EC8-5CE7-5DD6-2A255596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" y="2606177"/>
            <a:ext cx="7370873" cy="2239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112BC-F253-1C54-7D22-8534516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745" y="2577302"/>
            <a:ext cx="3455969" cy="33530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3DA39207-22BB-D399-BF58-87C8F0C8B74B}"/>
              </a:ext>
            </a:extLst>
          </p:cNvPr>
          <p:cNvSpPr txBox="1">
            <a:spLocks/>
          </p:cNvSpPr>
          <p:nvPr/>
        </p:nvSpPr>
        <p:spPr>
          <a:xfrm>
            <a:off x="8227744" y="1033986"/>
            <a:ext cx="3455970" cy="1456691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These older IBM </a:t>
            </a:r>
            <a:r>
              <a:rPr lang="en-US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source types can be compiled as well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CRTFRMSTMF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copies the source to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QTEMP/QSOURCE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before compiling)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60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8220-F695-0421-E903-5914780A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8216F4-E4F9-5EC4-FB65-0387595F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 pseudo-source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A3F6F-D06B-DC89-92DC-96591862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49" y="1636295"/>
            <a:ext cx="6714902" cy="45620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6569874E-D76C-CEBE-99EA-CAD05D0C0A88}"/>
              </a:ext>
            </a:extLst>
          </p:cNvPr>
          <p:cNvSpPr txBox="1">
            <a:spLocks/>
          </p:cNvSpPr>
          <p:nvPr/>
        </p:nvSpPr>
        <p:spPr>
          <a:xfrm>
            <a:off x="0" y="1095183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 CL command to create these object types are stored in a file with the given extension …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96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8955-4184-65F1-2A33-786A7C86B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5A0109-1D64-94B3-959B-49503597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SQL pseudo-source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43F45CD7-C42E-F1A8-15F1-DC7EE2080DCC}"/>
              </a:ext>
            </a:extLst>
          </p:cNvPr>
          <p:cNvSpPr txBox="1">
            <a:spLocks/>
          </p:cNvSpPr>
          <p:nvPr/>
        </p:nvSpPr>
        <p:spPr>
          <a:xfrm>
            <a:off x="2313269" y="935055"/>
            <a:ext cx="7565457" cy="627740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 SQL command to create these object types are stored in a file with the given extension and are created via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RUNSQLSTM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…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A066-471B-3259-DB79-D845295F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98" y="1681888"/>
            <a:ext cx="6348601" cy="4579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63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36855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43227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33799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791623"/>
            <a:ext cx="4155271" cy="17737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  <a:br>
              <a:rPr lang="en-CA" i="1" dirty="0">
                <a:solidFill>
                  <a:srgbClr val="1670FF"/>
                </a:solidFill>
                <a:latin typeface="+mj-lt"/>
              </a:rPr>
            </a:br>
            <a:r>
              <a:rPr lang="en-CA" i="1" dirty="0">
                <a:latin typeface="+mj-lt"/>
              </a:rPr>
              <a:t>or just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Development Pack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IFS</a:t>
            </a:r>
            <a:br>
              <a:rPr lang="en-CA" dirty="0">
                <a:latin typeface="+mj-lt"/>
                <a:cs typeface="Arial" panose="020B0604020202020204" pitchFamily="34" charset="0"/>
              </a:rPr>
            </a:br>
            <a:r>
              <a:rPr lang="en-CA" dirty="0">
                <a:latin typeface="+mj-lt"/>
                <a:cs typeface="Arial" panose="020B0604020202020204" pitchFamily="34" charset="0"/>
              </a:rPr>
              <a:t>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solidFill>
                  <a:srgbClr val="F05A28"/>
                </a:solidFill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 and </a:t>
            </a:r>
            <a:r>
              <a:rPr lang="en-CA" i="1" dirty="0">
                <a:latin typeface="+mj-lt"/>
              </a:rPr>
              <a:t>postUsrlibl</a:t>
            </a:r>
            <a:r>
              <a:rPr lang="en-CA" dirty="0">
                <a:latin typeface="+mj-lt"/>
              </a:rPr>
              <a:t>) and set current library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objlib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, </a:t>
            </a:r>
            <a:r>
              <a:rPr lang="en-CA" i="1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656791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111EBD-1354-7FE4-6855-10395FF0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3" y="1563261"/>
            <a:ext cx="3973217" cy="4875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655697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12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2" y="702265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35202" y="702265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655697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939613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718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0754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0754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478689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0755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0755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478690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69627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0877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0754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0754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478689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0755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0755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478690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69627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95650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6683</TotalTime>
  <Words>2014</Words>
  <Application>Microsoft Office PowerPoint</Application>
  <PresentationFormat>Widescreen</PresentationFormat>
  <Paragraphs>446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Modern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What are IBM i Projects?</vt:lpstr>
      <vt:lpstr>Projects that self-describe how to build themselves!?</vt:lpstr>
      <vt:lpstr>Flexible subdirectories and build customization</vt:lpstr>
      <vt:lpstr>What is Bob and how to use it?</vt:lpstr>
      <vt:lpstr>What is Bob?</vt:lpstr>
      <vt:lpstr>Defining targets with Rules.mk</vt:lpstr>
      <vt:lpstr>Variables in Rules.mk</vt:lpstr>
      <vt:lpstr>Wildcarding in Rules.mk</vt:lpstr>
      <vt:lpstr>Overriding Wildcards in Rules.mk</vt:lpstr>
      <vt:lpstr>Supported Object Types</vt:lpstr>
      <vt:lpstr>CL pseudo-source</vt:lpstr>
      <vt:lpstr>SQL pseudo-source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177</cp:revision>
  <dcterms:created xsi:type="dcterms:W3CDTF">2021-01-11T03:24:53Z</dcterms:created>
  <dcterms:modified xsi:type="dcterms:W3CDTF">2025-03-31T14:55:11Z</dcterms:modified>
</cp:coreProperties>
</file>